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ezMCxTBufjkO/gFXF1P53qoDY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5f3ae82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5f3ae82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19"/>
          <p:cNvGrpSpPr/>
          <p:nvPr/>
        </p:nvGrpSpPr>
        <p:grpSpPr>
          <a:xfrm>
            <a:off x="6098378" y="5"/>
            <a:ext cx="3045625" cy="2030570"/>
            <a:chOff x="6098378" y="5"/>
            <a:chExt cx="3045625" cy="2030570"/>
          </a:xfrm>
        </p:grpSpPr>
        <p:sp>
          <p:nvSpPr>
            <p:cNvPr id="11" name="Google Shape;11;p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9"/>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1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30"/>
          <p:cNvGrpSpPr/>
          <p:nvPr/>
        </p:nvGrpSpPr>
        <p:grpSpPr>
          <a:xfrm>
            <a:off x="6098378" y="5"/>
            <a:ext cx="3045625" cy="2030570"/>
            <a:chOff x="6098378" y="5"/>
            <a:chExt cx="3045625" cy="2030570"/>
          </a:xfrm>
        </p:grpSpPr>
        <p:sp>
          <p:nvSpPr>
            <p:cNvPr id="71" name="Google Shape;71;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78" name="Google Shape;78;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grpSp>
        <p:nvGrpSpPr>
          <p:cNvPr id="86" name="Google Shape;86;p22"/>
          <p:cNvGrpSpPr/>
          <p:nvPr/>
        </p:nvGrpSpPr>
        <p:grpSpPr>
          <a:xfrm>
            <a:off x="0" y="3903669"/>
            <a:ext cx="9144000" cy="1239925"/>
            <a:chOff x="0" y="3903669"/>
            <a:chExt cx="9144000" cy="1239925"/>
          </a:xfrm>
        </p:grpSpPr>
        <p:sp>
          <p:nvSpPr>
            <p:cNvPr id="87" name="Google Shape;87;p22"/>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2"/>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2"/>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2"/>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3" name="Google Shape;93;p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4" name="Google Shape;94;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5" name="Shape 95"/>
        <p:cNvGrpSpPr/>
        <p:nvPr/>
      </p:nvGrpSpPr>
      <p:grpSpPr>
        <a:xfrm>
          <a:off x="0" y="0"/>
          <a:ext cx="0" cy="0"/>
          <a:chOff x="0" y="0"/>
          <a:chExt cx="0" cy="0"/>
        </a:xfrm>
      </p:grpSpPr>
      <p:grpSp>
        <p:nvGrpSpPr>
          <p:cNvPr id="96" name="Google Shape;96;p32"/>
          <p:cNvGrpSpPr/>
          <p:nvPr/>
        </p:nvGrpSpPr>
        <p:grpSpPr>
          <a:xfrm>
            <a:off x="6098378" y="5"/>
            <a:ext cx="3045625" cy="2030570"/>
            <a:chOff x="6098378" y="5"/>
            <a:chExt cx="3045625" cy="2030570"/>
          </a:xfrm>
        </p:grpSpPr>
        <p:sp>
          <p:nvSpPr>
            <p:cNvPr id="97" name="Google Shape;97;p3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32"/>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5" name="Shape 105"/>
        <p:cNvGrpSpPr/>
        <p:nvPr/>
      </p:nvGrpSpPr>
      <p:grpSpPr>
        <a:xfrm>
          <a:off x="0" y="0"/>
          <a:ext cx="0" cy="0"/>
          <a:chOff x="0" y="0"/>
          <a:chExt cx="0" cy="0"/>
        </a:xfrm>
      </p:grpSpPr>
      <p:grpSp>
        <p:nvGrpSpPr>
          <p:cNvPr id="106" name="Google Shape;106;p33"/>
          <p:cNvGrpSpPr/>
          <p:nvPr/>
        </p:nvGrpSpPr>
        <p:grpSpPr>
          <a:xfrm>
            <a:off x="6098378" y="5"/>
            <a:ext cx="3045625" cy="2030570"/>
            <a:chOff x="6098378" y="5"/>
            <a:chExt cx="3045625" cy="2030570"/>
          </a:xfrm>
        </p:grpSpPr>
        <p:sp>
          <p:nvSpPr>
            <p:cNvPr id="107" name="Google Shape;107;p3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3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6" name="Google Shape;116;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7" name="Google Shape;117;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8" name="Google Shape;118;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1" name="Google Shape;121;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4" name="Google Shape;124;p36"/>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5" name="Google Shape;125;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26" name="Shape 126"/>
        <p:cNvGrpSpPr/>
        <p:nvPr/>
      </p:nvGrpSpPr>
      <p:grpSpPr>
        <a:xfrm>
          <a:off x="0" y="0"/>
          <a:ext cx="0" cy="0"/>
          <a:chOff x="0" y="0"/>
          <a:chExt cx="0" cy="0"/>
        </a:xfrm>
      </p:grpSpPr>
      <p:grpSp>
        <p:nvGrpSpPr>
          <p:cNvPr id="127" name="Google Shape;127;p37"/>
          <p:cNvGrpSpPr/>
          <p:nvPr/>
        </p:nvGrpSpPr>
        <p:grpSpPr>
          <a:xfrm>
            <a:off x="6098378" y="5"/>
            <a:ext cx="3045625" cy="2030570"/>
            <a:chOff x="6098378" y="5"/>
            <a:chExt cx="3045625" cy="2030570"/>
          </a:xfrm>
        </p:grpSpPr>
        <p:sp>
          <p:nvSpPr>
            <p:cNvPr id="128" name="Google Shape;128;p3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7"/>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7"/>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7"/>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7"/>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3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34" name="Google Shape;134;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38"/>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3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8" name="Google Shape;138;p3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9" name="Google Shape;139;p3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0" name="Google Shape;140;p3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41" name="Google Shape;141;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20"/>
          <p:cNvGrpSpPr/>
          <p:nvPr/>
        </p:nvGrpSpPr>
        <p:grpSpPr>
          <a:xfrm>
            <a:off x="0" y="3903669"/>
            <a:ext cx="9144000" cy="1239925"/>
            <a:chOff x="0" y="3903669"/>
            <a:chExt cx="9144000" cy="1239925"/>
          </a:xfrm>
        </p:grpSpPr>
        <p:sp>
          <p:nvSpPr>
            <p:cNvPr id="21" name="Google Shape;21;p20"/>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0"/>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0"/>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0"/>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0"/>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2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2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3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44" name="Google Shape;144;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5" name="Shape 145"/>
        <p:cNvGrpSpPr/>
        <p:nvPr/>
      </p:nvGrpSpPr>
      <p:grpSpPr>
        <a:xfrm>
          <a:off x="0" y="0"/>
          <a:ext cx="0" cy="0"/>
          <a:chOff x="0" y="0"/>
          <a:chExt cx="0" cy="0"/>
        </a:xfrm>
      </p:grpSpPr>
      <p:grpSp>
        <p:nvGrpSpPr>
          <p:cNvPr id="146" name="Google Shape;146;p40"/>
          <p:cNvGrpSpPr/>
          <p:nvPr/>
        </p:nvGrpSpPr>
        <p:grpSpPr>
          <a:xfrm>
            <a:off x="6098378" y="5"/>
            <a:ext cx="3045625" cy="2030570"/>
            <a:chOff x="6098378" y="5"/>
            <a:chExt cx="3045625" cy="2030570"/>
          </a:xfrm>
        </p:grpSpPr>
        <p:sp>
          <p:nvSpPr>
            <p:cNvPr id="147" name="Google Shape;147;p4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4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3" name="Google Shape;153;p4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54" name="Google Shape;154;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 name="Shape 155"/>
        <p:cNvGrpSpPr/>
        <p:nvPr/>
      </p:nvGrpSpPr>
      <p:grpSpPr>
        <a:xfrm>
          <a:off x="0" y="0"/>
          <a:ext cx="0" cy="0"/>
          <a:chOff x="0" y="0"/>
          <a:chExt cx="0" cy="0"/>
        </a:xfrm>
      </p:grpSpPr>
      <p:sp>
        <p:nvSpPr>
          <p:cNvPr id="156" name="Google Shape;1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grpSp>
        <p:nvGrpSpPr>
          <p:cNvPr id="30" name="Google Shape;30;p23"/>
          <p:cNvGrpSpPr/>
          <p:nvPr/>
        </p:nvGrpSpPr>
        <p:grpSpPr>
          <a:xfrm>
            <a:off x="6098378" y="5"/>
            <a:ext cx="3045625" cy="2030570"/>
            <a:chOff x="6098378" y="5"/>
            <a:chExt cx="3045625" cy="2030570"/>
          </a:xfrm>
        </p:grpSpPr>
        <p:sp>
          <p:nvSpPr>
            <p:cNvPr id="31" name="Google Shape;31;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2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2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2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2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6"/>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27"/>
          <p:cNvGrpSpPr/>
          <p:nvPr/>
        </p:nvGrpSpPr>
        <p:grpSpPr>
          <a:xfrm>
            <a:off x="6098378" y="5"/>
            <a:ext cx="3045625" cy="2030570"/>
            <a:chOff x="6098378" y="5"/>
            <a:chExt cx="3045625" cy="2030570"/>
          </a:xfrm>
        </p:grpSpPr>
        <p:sp>
          <p:nvSpPr>
            <p:cNvPr id="52" name="Google Shape;52;p2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7"/>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7"/>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7"/>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7"/>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28"/>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2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5" name="Google Shape;6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8" name="Google Shape;68;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81" name="Shape 81"/>
        <p:cNvGrpSpPr/>
        <p:nvPr/>
      </p:nvGrpSpPr>
      <p:grpSpPr>
        <a:xfrm>
          <a:off x="0" y="0"/>
          <a:ext cx="0" cy="0"/>
          <a:chOff x="0" y="0"/>
          <a:chExt cx="0" cy="0"/>
        </a:xfrm>
      </p:grpSpPr>
      <p:sp>
        <p:nvSpPr>
          <p:cNvPr id="82" name="Google Shape;82;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83" name="Google Shape;83;p2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4" name="Google Shape;84;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www.youtube.com/watch?v=Ra3MTLr1qhA" TargetMode="External"/><Relationship Id="rId4" Type="http://schemas.openxmlformats.org/officeDocument/2006/relationships/image" Target="../media/image23.jpg"/><Relationship Id="rId5" Type="http://schemas.openxmlformats.org/officeDocument/2006/relationships/hyperlink" Target="http://www.youtube.com/watch?v=kDdUMr9k8nI" TargetMode="External"/><Relationship Id="rId6"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https://blog.fpt-software.com/hubfs/12.jpg" id="161" name="Google Shape;161;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2" name="Google Shape;162;p1"/>
          <p:cNvSpPr txBox="1"/>
          <p:nvPr>
            <p:ph type="ctrTitle"/>
          </p:nvPr>
        </p:nvSpPr>
        <p:spPr>
          <a:xfrm>
            <a:off x="4499810" y="231365"/>
            <a:ext cx="4644190" cy="185286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4200"/>
              <a:buNone/>
            </a:pPr>
            <a:r>
              <a:rPr b="1" lang="en-GB" sz="6600">
                <a:solidFill>
                  <a:srgbClr val="2A3680"/>
                </a:solidFill>
                <a:latin typeface="Arial"/>
                <a:ea typeface="Arial"/>
                <a:cs typeface="Arial"/>
                <a:sym typeface="Arial"/>
              </a:rPr>
              <a:t>XR for k-12 Education</a:t>
            </a:r>
            <a:endParaRPr b="1" sz="6600">
              <a:solidFill>
                <a:srgbClr val="2A3680"/>
              </a:solidFill>
              <a:latin typeface="Arial"/>
              <a:ea typeface="Arial"/>
              <a:cs typeface="Arial"/>
              <a:sym typeface="Arial"/>
            </a:endParaRPr>
          </a:p>
        </p:txBody>
      </p:sp>
      <p:sp>
        <p:nvSpPr>
          <p:cNvPr id="163" name="Google Shape;163;p1"/>
          <p:cNvSpPr txBox="1"/>
          <p:nvPr>
            <p:ph idx="1" type="subTitle"/>
          </p:nvPr>
        </p:nvSpPr>
        <p:spPr>
          <a:xfrm>
            <a:off x="385363" y="3409005"/>
            <a:ext cx="5281511" cy="1734495"/>
          </a:xfrm>
          <a:prstGeom prst="rect">
            <a:avLst/>
          </a:prstGeom>
          <a:noFill/>
          <a:ln>
            <a:noFill/>
          </a:ln>
        </p:spPr>
        <p:txBody>
          <a:bodyPr anchorCtr="0" anchor="t" bIns="91425" lIns="91425" spcFirstLastPara="1" rIns="91425" wrap="square" tIns="91425">
            <a:normAutofit fontScale="70000" lnSpcReduction="20000"/>
          </a:bodyPr>
          <a:lstStyle/>
          <a:p>
            <a:pPr indent="-342900" lvl="0" marL="457200" rtl="0" algn="l">
              <a:lnSpc>
                <a:spcPct val="150000"/>
              </a:lnSpc>
              <a:spcBef>
                <a:spcPts val="0"/>
              </a:spcBef>
              <a:spcAft>
                <a:spcPts val="0"/>
              </a:spcAft>
              <a:buSzPct val="142857"/>
              <a:buNone/>
            </a:pPr>
            <a:r>
              <a:rPr b="1" lang="en-GB">
                <a:solidFill>
                  <a:srgbClr val="FFC000"/>
                </a:solidFill>
              </a:rPr>
              <a:t>PresentedBy: </a:t>
            </a:r>
            <a:endParaRPr b="1">
              <a:solidFill>
                <a:srgbClr val="FFC000"/>
              </a:solidFill>
            </a:endParaRPr>
          </a:p>
          <a:p>
            <a:pPr indent="-342900" lvl="0" marL="457200" rtl="0" algn="l">
              <a:lnSpc>
                <a:spcPct val="150000"/>
              </a:lnSpc>
              <a:spcBef>
                <a:spcPts val="0"/>
              </a:spcBef>
              <a:spcAft>
                <a:spcPts val="0"/>
              </a:spcAft>
              <a:buSzPct val="142857"/>
              <a:buNone/>
            </a:pPr>
            <a:r>
              <a:rPr lang="en-GB">
                <a:solidFill>
                  <a:srgbClr val="FFC000"/>
                </a:solidFill>
              </a:rPr>
              <a:t>1. Pushpa              3. Sagar</a:t>
            </a:r>
            <a:endParaRPr>
              <a:solidFill>
                <a:srgbClr val="FFC000"/>
              </a:solidFill>
            </a:endParaRPr>
          </a:p>
          <a:p>
            <a:pPr indent="-342900" lvl="0" marL="457200" rtl="0" algn="just">
              <a:lnSpc>
                <a:spcPct val="150000"/>
              </a:lnSpc>
              <a:spcBef>
                <a:spcPts val="0"/>
              </a:spcBef>
              <a:spcAft>
                <a:spcPts val="0"/>
              </a:spcAft>
              <a:buSzPct val="142857"/>
              <a:buNone/>
            </a:pPr>
            <a:r>
              <a:rPr lang="en-GB">
                <a:solidFill>
                  <a:srgbClr val="FFC000"/>
                </a:solidFill>
              </a:rPr>
              <a:t>2. Rashmi              4. Hemanth</a:t>
            </a:r>
            <a:endParaRPr>
              <a:solidFill>
                <a:srgbClr val="FFC000"/>
              </a:solidFill>
            </a:endParaRPr>
          </a:p>
          <a:p>
            <a:pPr indent="-342900" lvl="0" marL="457200" rtl="0" algn="just">
              <a:lnSpc>
                <a:spcPct val="150000"/>
              </a:lnSpc>
              <a:spcBef>
                <a:spcPts val="0"/>
              </a:spcBef>
              <a:spcAft>
                <a:spcPts val="0"/>
              </a:spcAft>
              <a:buSzPct val="142857"/>
              <a:buNone/>
            </a:pPr>
            <a:r>
              <a:rPr lang="en-GB">
                <a:solidFill>
                  <a:srgbClr val="FFC000"/>
                </a:solidFill>
              </a:rPr>
              <a:t>5. Mahantesh B.   6. Ijaz H</a:t>
            </a:r>
            <a:endParaRPr>
              <a:solidFill>
                <a:srgbClr val="FFC000"/>
              </a:solidFill>
            </a:endParaRPr>
          </a:p>
          <a:p>
            <a:pPr indent="-342900" lvl="0" marL="457200" rtl="0" algn="just">
              <a:lnSpc>
                <a:spcPct val="150000"/>
              </a:lnSpc>
              <a:spcBef>
                <a:spcPts val="0"/>
              </a:spcBef>
              <a:spcAft>
                <a:spcPts val="0"/>
              </a:spcAft>
              <a:buSzPct val="142857"/>
              <a:buNone/>
            </a:pPr>
            <a:r>
              <a:rPr lang="en-GB">
                <a:solidFill>
                  <a:srgbClr val="FFC000"/>
                </a:solidFill>
              </a:rPr>
              <a:t>Guided By: Mohammad Tahir Mirji (L2)</a:t>
            </a:r>
            <a:endParaRPr>
              <a:solidFill>
                <a:srgbClr val="FFC000"/>
              </a:solidFill>
            </a:endParaRPr>
          </a:p>
        </p:txBody>
      </p:sp>
      <p:sp>
        <p:nvSpPr>
          <p:cNvPr id="164" name="Google Shape;164;p1"/>
          <p:cNvSpPr txBox="1"/>
          <p:nvPr/>
        </p:nvSpPr>
        <p:spPr>
          <a:xfrm>
            <a:off x="516705" y="231365"/>
            <a:ext cx="2176124" cy="462731"/>
          </a:xfrm>
          <a:prstGeom prst="rect">
            <a:avLst/>
          </a:prstGeom>
          <a:noFill/>
          <a:ln>
            <a:noFill/>
          </a:ln>
        </p:spPr>
        <p:txBody>
          <a:bodyPr anchorCtr="0" anchor="b" bIns="34275" lIns="68575" spcFirstLastPara="1" rIns="68575" wrap="square" tIns="34275">
            <a:normAutofit fontScale="97500"/>
          </a:bodyPr>
          <a:lstStyle/>
          <a:p>
            <a:pPr indent="0" lvl="0" marL="0" marR="0" rtl="0" algn="l">
              <a:lnSpc>
                <a:spcPct val="90000"/>
              </a:lnSpc>
              <a:spcBef>
                <a:spcPts val="0"/>
              </a:spcBef>
              <a:spcAft>
                <a:spcPts val="0"/>
              </a:spcAft>
              <a:buClr>
                <a:srgbClr val="000000"/>
              </a:buClr>
              <a:buSzPct val="100000"/>
              <a:buFont typeface="Arial"/>
              <a:buNone/>
            </a:pPr>
            <a:r>
              <a:rPr b="1" i="0" lang="en-GB" sz="2100" u="none" cap="none" strike="noStrike">
                <a:solidFill>
                  <a:schemeClr val="lt1"/>
                </a:solidFill>
                <a:latin typeface="Arial"/>
                <a:ea typeface="Arial"/>
                <a:cs typeface="Arial"/>
                <a:sym typeface="Arial"/>
              </a:rPr>
              <a:t>Case Study - 1</a:t>
            </a:r>
            <a:endParaRPr b="1" i="0" sz="21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9"/>
          <p:cNvSpPr txBox="1"/>
          <p:nvPr>
            <p:ph idx="1" type="body"/>
          </p:nvPr>
        </p:nvSpPr>
        <p:spPr>
          <a:xfrm>
            <a:off x="361243" y="643467"/>
            <a:ext cx="8647215" cy="4228532"/>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Finally with the obtained probability for a particular set of features point out the presence of an object is computed.</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GB" sz="1200">
                <a:solidFill>
                  <a:srgbClr val="3B4348"/>
                </a:solidFill>
                <a:highlight>
                  <a:srgbClr val="FFFFFF"/>
                </a:highlight>
                <a:latin typeface="Times New Roman"/>
                <a:ea typeface="Times New Roman"/>
                <a:cs typeface="Times New Roman"/>
                <a:sym typeface="Times New Roman"/>
              </a:rPr>
              <a:t>A </a:t>
            </a:r>
            <a:r>
              <a:rPr b="1" lang="en-GB" sz="1200">
                <a:solidFill>
                  <a:srgbClr val="3B4348"/>
                </a:solidFill>
                <a:highlight>
                  <a:srgbClr val="FFFFFF"/>
                </a:highlight>
                <a:latin typeface="Times New Roman"/>
                <a:ea typeface="Times New Roman"/>
                <a:cs typeface="Times New Roman"/>
                <a:sym typeface="Times New Roman"/>
              </a:rPr>
              <a:t>feature</a:t>
            </a:r>
            <a:r>
              <a:rPr lang="en-GB" sz="1200">
                <a:solidFill>
                  <a:srgbClr val="3B4348"/>
                </a:solidFill>
                <a:highlight>
                  <a:srgbClr val="FFFFFF"/>
                </a:highlight>
                <a:latin typeface="Times New Roman"/>
                <a:ea typeface="Times New Roman"/>
                <a:cs typeface="Times New Roman"/>
                <a:sym typeface="Times New Roman"/>
              </a:rPr>
              <a:t> is a sharp, spiked, chiselled detail in the image, such as the ones present in textured objects. The image analyser represents features as small yellow crosses. Increase the number of these details in your image, and verify that the details create a non-repeating pattern.</a:t>
            </a:r>
            <a:endParaRPr sz="1200">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pic>
        <p:nvPicPr>
          <p:cNvPr id="227" name="Google Shape;227;p9"/>
          <p:cNvPicPr preferRelativeResize="0"/>
          <p:nvPr/>
        </p:nvPicPr>
        <p:blipFill rotWithShape="1">
          <a:blip r:embed="rId3">
            <a:alphaModFix/>
          </a:blip>
          <a:srcRect b="0" l="0" r="0" t="0"/>
          <a:stretch/>
        </p:blipFill>
        <p:spPr>
          <a:xfrm>
            <a:off x="2293029" y="1593922"/>
            <a:ext cx="1931784" cy="3378654"/>
          </a:xfrm>
          <a:prstGeom prst="rect">
            <a:avLst/>
          </a:prstGeom>
          <a:noFill/>
          <a:ln cap="flat" cmpd="sng" w="9525">
            <a:solidFill>
              <a:srgbClr val="000000"/>
            </a:solidFill>
            <a:prstDash val="solid"/>
            <a:round/>
            <a:headEnd len="sm" w="sm" type="none"/>
            <a:tailEnd len="sm" w="sm" type="none"/>
          </a:ln>
        </p:spPr>
      </p:pic>
      <p:pic>
        <p:nvPicPr>
          <p:cNvPr id="228" name="Google Shape;228;p9"/>
          <p:cNvPicPr preferRelativeResize="0"/>
          <p:nvPr/>
        </p:nvPicPr>
        <p:blipFill rotWithShape="1">
          <a:blip r:embed="rId4">
            <a:alphaModFix/>
          </a:blip>
          <a:srcRect b="0" l="1150" r="-1150" t="0"/>
          <a:stretch/>
        </p:blipFill>
        <p:spPr>
          <a:xfrm>
            <a:off x="311700" y="1593920"/>
            <a:ext cx="1931786" cy="3378656"/>
          </a:xfrm>
          <a:prstGeom prst="rect">
            <a:avLst/>
          </a:prstGeom>
          <a:noFill/>
          <a:ln cap="flat" cmpd="sng" w="9525">
            <a:solidFill>
              <a:srgbClr val="000000"/>
            </a:solidFill>
            <a:prstDash val="solid"/>
            <a:round/>
            <a:headEnd len="sm" w="sm" type="none"/>
            <a:tailEnd len="sm" w="sm" type="none"/>
          </a:ln>
        </p:spPr>
      </p:pic>
      <p:pic>
        <p:nvPicPr>
          <p:cNvPr id="229" name="Google Shape;229;p9"/>
          <p:cNvPicPr preferRelativeResize="0"/>
          <p:nvPr/>
        </p:nvPicPr>
        <p:blipFill rotWithShape="1">
          <a:blip r:embed="rId5">
            <a:alphaModFix/>
          </a:blip>
          <a:srcRect b="0" l="26143" r="0" t="0"/>
          <a:stretch/>
        </p:blipFill>
        <p:spPr>
          <a:xfrm>
            <a:off x="4921957" y="1593920"/>
            <a:ext cx="4086502" cy="3278079"/>
          </a:xfrm>
          <a:prstGeom prst="rect">
            <a:avLst/>
          </a:prstGeom>
          <a:noFill/>
          <a:ln cap="flat" cmpd="sng" w="9525">
            <a:solidFill>
              <a:srgbClr val="000000"/>
            </a:solidFill>
            <a:prstDash val="solid"/>
            <a:round/>
            <a:headEnd len="sm" w="sm" type="none"/>
            <a:tailEnd len="sm" w="sm" type="none"/>
          </a:ln>
        </p:spPr>
      </p:pic>
      <p:sp>
        <p:nvSpPr>
          <p:cNvPr id="230" name="Google Shape;230;p9"/>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How we trained our Machine Learning Model</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0"/>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
        <p:nvSpPr>
          <p:cNvPr id="236" name="Google Shape;236;p10"/>
          <p:cNvSpPr txBox="1"/>
          <p:nvPr>
            <p:ph idx="1" type="body"/>
          </p:nvPr>
        </p:nvSpPr>
        <p:spPr>
          <a:xfrm>
            <a:off x="0" y="607800"/>
            <a:ext cx="9144000" cy="42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 Our Application output demonstration:</a:t>
            </a:r>
            <a:endParaRPr/>
          </a:p>
        </p:txBody>
      </p:sp>
      <p:pic>
        <p:nvPicPr>
          <p:cNvPr id="237" name="Google Shape;237;p10"/>
          <p:cNvPicPr preferRelativeResize="0"/>
          <p:nvPr/>
        </p:nvPicPr>
        <p:blipFill rotWithShape="1">
          <a:blip r:embed="rId3">
            <a:alphaModFix/>
          </a:blip>
          <a:srcRect b="0" l="0" r="0" t="0"/>
          <a:stretch/>
        </p:blipFill>
        <p:spPr>
          <a:xfrm>
            <a:off x="180624" y="1273601"/>
            <a:ext cx="2113675" cy="2520050"/>
          </a:xfrm>
          <a:prstGeom prst="rect">
            <a:avLst/>
          </a:prstGeom>
          <a:noFill/>
          <a:ln cap="flat" cmpd="sng" w="9525">
            <a:solidFill>
              <a:srgbClr val="000000"/>
            </a:solidFill>
            <a:prstDash val="solid"/>
            <a:round/>
            <a:headEnd len="sm" w="sm" type="none"/>
            <a:tailEnd len="sm" w="sm" type="none"/>
          </a:ln>
        </p:spPr>
      </p:pic>
      <p:pic>
        <p:nvPicPr>
          <p:cNvPr id="238" name="Google Shape;238;p10"/>
          <p:cNvPicPr preferRelativeResize="0"/>
          <p:nvPr/>
        </p:nvPicPr>
        <p:blipFill rotWithShape="1">
          <a:blip r:embed="rId4">
            <a:alphaModFix/>
          </a:blip>
          <a:srcRect b="0" l="0" r="0" t="0"/>
          <a:stretch/>
        </p:blipFill>
        <p:spPr>
          <a:xfrm>
            <a:off x="2474923" y="1215600"/>
            <a:ext cx="2501425" cy="2578052"/>
          </a:xfrm>
          <a:prstGeom prst="rect">
            <a:avLst/>
          </a:prstGeom>
          <a:noFill/>
          <a:ln cap="flat" cmpd="sng" w="9525">
            <a:solidFill>
              <a:srgbClr val="000000"/>
            </a:solidFill>
            <a:prstDash val="solid"/>
            <a:round/>
            <a:headEnd len="sm" w="sm" type="none"/>
            <a:tailEnd len="sm" w="sm" type="none"/>
          </a:ln>
        </p:spPr>
      </p:pic>
      <p:pic>
        <p:nvPicPr>
          <p:cNvPr id="239" name="Google Shape;239;p10"/>
          <p:cNvPicPr preferRelativeResize="0"/>
          <p:nvPr/>
        </p:nvPicPr>
        <p:blipFill rotWithShape="1">
          <a:blip r:embed="rId5">
            <a:alphaModFix/>
          </a:blip>
          <a:srcRect b="0" l="0" r="21806" t="0"/>
          <a:stretch/>
        </p:blipFill>
        <p:spPr>
          <a:xfrm>
            <a:off x="5122249" y="1215600"/>
            <a:ext cx="1760725" cy="2578052"/>
          </a:xfrm>
          <a:prstGeom prst="rect">
            <a:avLst/>
          </a:prstGeom>
          <a:noFill/>
          <a:ln cap="flat" cmpd="sng" w="9525">
            <a:solidFill>
              <a:srgbClr val="000000"/>
            </a:solidFill>
            <a:prstDash val="solid"/>
            <a:round/>
            <a:headEnd len="sm" w="sm" type="none"/>
            <a:tailEnd len="sm" w="sm" type="none"/>
          </a:ln>
        </p:spPr>
      </p:pic>
      <p:pic>
        <p:nvPicPr>
          <p:cNvPr id="240" name="Google Shape;240;p10"/>
          <p:cNvPicPr preferRelativeResize="0"/>
          <p:nvPr/>
        </p:nvPicPr>
        <p:blipFill rotWithShape="1">
          <a:blip r:embed="rId6">
            <a:alphaModFix/>
          </a:blip>
          <a:srcRect b="0" l="25355" r="28785" t="0"/>
          <a:stretch/>
        </p:blipFill>
        <p:spPr>
          <a:xfrm>
            <a:off x="7106699" y="1146401"/>
            <a:ext cx="1858000" cy="26472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1"/>
          <p:cNvPicPr preferRelativeResize="0"/>
          <p:nvPr/>
        </p:nvPicPr>
        <p:blipFill rotWithShape="1">
          <a:blip r:embed="rId3">
            <a:alphaModFix/>
          </a:blip>
          <a:srcRect b="22801" l="23136" r="30997" t="28887"/>
          <a:stretch/>
        </p:blipFill>
        <p:spPr>
          <a:xfrm>
            <a:off x="124177" y="845932"/>
            <a:ext cx="3194756" cy="1965000"/>
          </a:xfrm>
          <a:prstGeom prst="rect">
            <a:avLst/>
          </a:prstGeom>
          <a:noFill/>
          <a:ln>
            <a:noFill/>
          </a:ln>
        </p:spPr>
      </p:pic>
      <p:pic>
        <p:nvPicPr>
          <p:cNvPr id="246" name="Google Shape;246;p11"/>
          <p:cNvPicPr preferRelativeResize="0"/>
          <p:nvPr/>
        </p:nvPicPr>
        <p:blipFill rotWithShape="1">
          <a:blip r:embed="rId4">
            <a:alphaModFix/>
          </a:blip>
          <a:srcRect b="30560" l="0" r="8695" t="18280"/>
          <a:stretch/>
        </p:blipFill>
        <p:spPr>
          <a:xfrm>
            <a:off x="124178" y="2867377"/>
            <a:ext cx="3194756" cy="2276123"/>
          </a:xfrm>
          <a:prstGeom prst="rect">
            <a:avLst/>
          </a:prstGeom>
          <a:noFill/>
          <a:ln cap="flat" cmpd="sng" w="9525">
            <a:solidFill>
              <a:srgbClr val="000000"/>
            </a:solidFill>
            <a:prstDash val="solid"/>
            <a:round/>
            <a:headEnd len="sm" w="sm" type="none"/>
            <a:tailEnd len="sm" w="sm" type="none"/>
          </a:ln>
        </p:spPr>
      </p:pic>
      <p:pic>
        <p:nvPicPr>
          <p:cNvPr id="247" name="Google Shape;247;p11"/>
          <p:cNvPicPr preferRelativeResize="0"/>
          <p:nvPr/>
        </p:nvPicPr>
        <p:blipFill rotWithShape="1">
          <a:blip r:embed="rId5">
            <a:alphaModFix/>
          </a:blip>
          <a:srcRect b="23735" l="10677" r="14077" t="21758"/>
          <a:stretch/>
        </p:blipFill>
        <p:spPr>
          <a:xfrm>
            <a:off x="5712177" y="2867376"/>
            <a:ext cx="3431822" cy="2276123"/>
          </a:xfrm>
          <a:prstGeom prst="rect">
            <a:avLst/>
          </a:prstGeom>
          <a:noFill/>
          <a:ln cap="flat" cmpd="sng" w="9525">
            <a:solidFill>
              <a:srgbClr val="000000"/>
            </a:solidFill>
            <a:prstDash val="solid"/>
            <a:round/>
            <a:headEnd len="sm" w="sm" type="none"/>
            <a:tailEnd len="sm" w="sm" type="none"/>
          </a:ln>
        </p:spPr>
      </p:pic>
      <p:pic>
        <p:nvPicPr>
          <p:cNvPr id="248" name="Google Shape;248;p11"/>
          <p:cNvPicPr preferRelativeResize="0"/>
          <p:nvPr/>
        </p:nvPicPr>
        <p:blipFill rotWithShape="1">
          <a:blip r:embed="rId6">
            <a:alphaModFix/>
          </a:blip>
          <a:srcRect b="24787" l="14799" r="24717" t="1877"/>
          <a:stretch/>
        </p:blipFill>
        <p:spPr>
          <a:xfrm>
            <a:off x="5712178" y="845931"/>
            <a:ext cx="3431821" cy="1965001"/>
          </a:xfrm>
          <a:prstGeom prst="rect">
            <a:avLst/>
          </a:prstGeom>
          <a:noFill/>
          <a:ln>
            <a:noFill/>
          </a:ln>
        </p:spPr>
      </p:pic>
      <p:sp>
        <p:nvSpPr>
          <p:cNvPr id="249" name="Google Shape;249;p11"/>
          <p:cNvSpPr txBox="1"/>
          <p:nvPr>
            <p:ph type="title"/>
          </p:nvPr>
        </p:nvSpPr>
        <p:spPr>
          <a:xfrm>
            <a:off x="311700" y="0"/>
            <a:ext cx="8504922"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2"/>
          <p:cNvSpPr txBox="1"/>
          <p:nvPr>
            <p:ph idx="1" type="body"/>
          </p:nvPr>
        </p:nvSpPr>
        <p:spPr>
          <a:xfrm>
            <a:off x="322728" y="0"/>
            <a:ext cx="8675371" cy="48639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GB" sz="3000">
                <a:solidFill>
                  <a:schemeClr val="dk1"/>
                </a:solidFill>
                <a:latin typeface="Times New Roman"/>
                <a:ea typeface="Times New Roman"/>
                <a:cs typeface="Times New Roman"/>
                <a:sym typeface="Times New Roman"/>
              </a:rPr>
              <a:t>Markerless AR Application Product Implantation Demo </a:t>
            </a:r>
            <a:endParaRPr sz="3000">
              <a:solidFill>
                <a:schemeClr val="dk1"/>
              </a:solidFill>
              <a:latin typeface="Times New Roman"/>
              <a:ea typeface="Times New Roman"/>
              <a:cs typeface="Times New Roman"/>
              <a:sym typeface="Times New Roman"/>
            </a:endParaRPr>
          </a:p>
        </p:txBody>
      </p:sp>
      <p:pic>
        <p:nvPicPr>
          <p:cNvPr id="255" name="Google Shape;255;p12"/>
          <p:cNvPicPr preferRelativeResize="0"/>
          <p:nvPr/>
        </p:nvPicPr>
        <p:blipFill rotWithShape="1">
          <a:blip r:embed="rId3">
            <a:alphaModFix/>
          </a:blip>
          <a:srcRect b="0" l="0" r="0" t="0"/>
          <a:stretch/>
        </p:blipFill>
        <p:spPr>
          <a:xfrm>
            <a:off x="1352776" y="763290"/>
            <a:ext cx="2105927" cy="4100610"/>
          </a:xfrm>
          <a:prstGeom prst="rect">
            <a:avLst/>
          </a:prstGeom>
          <a:noFill/>
          <a:ln cap="flat" cmpd="sng" w="9525">
            <a:solidFill>
              <a:srgbClr val="000000"/>
            </a:solidFill>
            <a:prstDash val="solid"/>
            <a:round/>
            <a:headEnd len="sm" w="sm" type="none"/>
            <a:tailEnd len="sm" w="sm" type="none"/>
          </a:ln>
        </p:spPr>
      </p:pic>
      <p:pic>
        <p:nvPicPr>
          <p:cNvPr id="256" name="Google Shape;256;p12"/>
          <p:cNvPicPr preferRelativeResize="0"/>
          <p:nvPr/>
        </p:nvPicPr>
        <p:blipFill rotWithShape="1">
          <a:blip r:embed="rId4">
            <a:alphaModFix/>
          </a:blip>
          <a:srcRect b="18738" l="15036" r="13898" t="8661"/>
          <a:stretch/>
        </p:blipFill>
        <p:spPr>
          <a:xfrm>
            <a:off x="3604603" y="763290"/>
            <a:ext cx="5539397" cy="414364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Application video Link</a:t>
            </a:r>
            <a:endParaRPr>
              <a:latin typeface="Times New Roman"/>
              <a:ea typeface="Times New Roman"/>
              <a:cs typeface="Times New Roman"/>
              <a:sym typeface="Times New Roman"/>
            </a:endParaRPr>
          </a:p>
        </p:txBody>
      </p:sp>
      <p:sp>
        <p:nvSpPr>
          <p:cNvPr id="262" name="Google Shape;262;p13"/>
          <p:cNvSpPr txBox="1"/>
          <p:nvPr>
            <p:ph idx="1" type="body"/>
          </p:nvPr>
        </p:nvSpPr>
        <p:spPr>
          <a:xfrm>
            <a:off x="311700" y="607800"/>
            <a:ext cx="8520600" cy="42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         Marker Based AR App						Markerless AR App</a:t>
            </a:r>
            <a:endParaRPr/>
          </a:p>
        </p:txBody>
      </p:sp>
      <p:pic>
        <p:nvPicPr>
          <p:cNvPr id="263" name="Google Shape;263;p13" title="MarkerBasedAR App for Kids for interactive Learning">
            <a:hlinkClick r:id="rId3"/>
          </p:cNvPr>
          <p:cNvPicPr preferRelativeResize="0"/>
          <p:nvPr/>
        </p:nvPicPr>
        <p:blipFill rotWithShape="1">
          <a:blip r:embed="rId4">
            <a:alphaModFix/>
          </a:blip>
          <a:srcRect b="0" l="0" r="0" t="0"/>
          <a:stretch/>
        </p:blipFill>
        <p:spPr>
          <a:xfrm>
            <a:off x="311700" y="1272750"/>
            <a:ext cx="3788825" cy="3429000"/>
          </a:xfrm>
          <a:prstGeom prst="rect">
            <a:avLst/>
          </a:prstGeom>
          <a:noFill/>
          <a:ln>
            <a:noFill/>
          </a:ln>
        </p:spPr>
      </p:pic>
      <p:pic>
        <p:nvPicPr>
          <p:cNvPr id="264" name="Google Shape;264;p13" title="Markerless AR App Demo">
            <a:hlinkClick r:id="rId5"/>
          </p:cNvPr>
          <p:cNvPicPr preferRelativeResize="0"/>
          <p:nvPr/>
        </p:nvPicPr>
        <p:blipFill rotWithShape="1">
          <a:blip r:embed="rId6">
            <a:alphaModFix/>
          </a:blip>
          <a:srcRect b="0" l="0" r="0" t="0"/>
          <a:stretch/>
        </p:blipFill>
        <p:spPr>
          <a:xfrm>
            <a:off x="4643425" y="1272750"/>
            <a:ext cx="4029076"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4"/>
          <p:cNvSpPr txBox="1"/>
          <p:nvPr>
            <p:ph type="title"/>
          </p:nvPr>
        </p:nvSpPr>
        <p:spPr>
          <a:xfrm>
            <a:off x="311700" y="5980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Goals We Want to Achieve</a:t>
            </a:r>
            <a:endParaRPr>
              <a:latin typeface="Times New Roman"/>
              <a:ea typeface="Times New Roman"/>
              <a:cs typeface="Times New Roman"/>
              <a:sym typeface="Times New Roman"/>
            </a:endParaRPr>
          </a:p>
        </p:txBody>
      </p:sp>
      <p:sp>
        <p:nvSpPr>
          <p:cNvPr id="270" name="Google Shape;270;p14"/>
          <p:cNvSpPr txBox="1"/>
          <p:nvPr>
            <p:ph idx="1" type="body"/>
          </p:nvPr>
        </p:nvSpPr>
        <p:spPr>
          <a:xfrm>
            <a:off x="311700" y="612850"/>
            <a:ext cx="8520600" cy="427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fundamental goal of this project is to see an improvement in learning Disabled Children so that they can focus , learn and enjoy simultaneously.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This application has been imposed with 3D models , related sound and movements which can be a medium for self-learning.</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txBox="1"/>
          <p:nvPr>
            <p:ph type="title"/>
          </p:nvPr>
        </p:nvSpPr>
        <p:spPr>
          <a:xfrm>
            <a:off x="262308" y="10160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Measuring Success of Implementation</a:t>
            </a:r>
            <a:endParaRPr>
              <a:latin typeface="Times New Roman"/>
              <a:ea typeface="Times New Roman"/>
              <a:cs typeface="Times New Roman"/>
              <a:sym typeface="Times New Roman"/>
            </a:endParaRPr>
          </a:p>
        </p:txBody>
      </p:sp>
      <p:sp>
        <p:nvSpPr>
          <p:cNvPr id="276" name="Google Shape;276;p15"/>
          <p:cNvSpPr txBox="1"/>
          <p:nvPr>
            <p:ph idx="1" type="body"/>
          </p:nvPr>
        </p:nvSpPr>
        <p:spPr>
          <a:xfrm>
            <a:off x="508000" y="812800"/>
            <a:ext cx="7977632" cy="4080250"/>
          </a:xfrm>
          <a:prstGeom prst="rect">
            <a:avLst/>
          </a:prstGeom>
          <a:noFill/>
          <a:ln>
            <a:noFill/>
          </a:ln>
        </p:spPr>
        <p:txBody>
          <a:bodyPr anchorCtr="0" anchor="t" bIns="91425" lIns="91425" spcFirstLastPara="1" rIns="91425" wrap="square" tIns="91425">
            <a:noAutofit/>
          </a:bodyPr>
          <a:lstStyle/>
          <a:p>
            <a:pPr indent="-285750" lvl="0" marL="438150" rtl="0" algn="just">
              <a:lnSpc>
                <a:spcPct val="150000"/>
              </a:lnSpc>
              <a:spcBef>
                <a:spcPts val="0"/>
              </a:spcBef>
              <a:spcAft>
                <a:spcPts val="0"/>
              </a:spcAft>
              <a:buSzPts val="1200"/>
              <a:buChar char="●"/>
            </a:pPr>
            <a:r>
              <a:rPr lang="en-GB" sz="2400"/>
              <a:t>Measuring the outcome from learning impact</a:t>
            </a:r>
            <a:r>
              <a:rPr b="1" lang="en-GB" sz="2400">
                <a:solidFill>
                  <a:srgbClr val="00B050"/>
                </a:solidFill>
              </a:rPr>
              <a:t> using our product.</a:t>
            </a:r>
            <a:endParaRPr sz="2400"/>
          </a:p>
          <a:p>
            <a:pPr indent="-285750" lvl="0" marL="438150" rtl="0" algn="just">
              <a:lnSpc>
                <a:spcPct val="150000"/>
              </a:lnSpc>
              <a:spcBef>
                <a:spcPts val="0"/>
              </a:spcBef>
              <a:spcAft>
                <a:spcPts val="0"/>
              </a:spcAft>
              <a:buSzPts val="1200"/>
              <a:buChar char="●"/>
            </a:pPr>
            <a:r>
              <a:rPr lang="en-GB" sz="2400"/>
              <a:t>If </a:t>
            </a:r>
            <a:r>
              <a:rPr b="1" lang="en-GB" sz="2400">
                <a:solidFill>
                  <a:srgbClr val="5467CF"/>
                </a:solidFill>
              </a:rPr>
              <a:t>2 crore</a:t>
            </a:r>
            <a:r>
              <a:rPr lang="en-GB" sz="2400"/>
              <a:t> </a:t>
            </a:r>
            <a:r>
              <a:rPr b="1" lang="en-GB" sz="2400"/>
              <a:t>out of school children </a:t>
            </a:r>
            <a:r>
              <a:rPr lang="en-GB" sz="2400"/>
              <a:t>will be brought back into main stream under </a:t>
            </a:r>
            <a:r>
              <a:rPr b="1" lang="en-GB" sz="2400">
                <a:solidFill>
                  <a:srgbClr val="00B050"/>
                </a:solidFill>
              </a:rPr>
              <a:t>NEP 2020, we believe our mission has taken a shape in real india which lives in village to create inclusive in policy level. </a:t>
            </a:r>
            <a:endParaRPr b="1" sz="2400">
              <a:solidFill>
                <a:srgbClr val="00B050"/>
              </a:solidFill>
            </a:endParaRPr>
          </a:p>
          <a:p>
            <a:pPr indent="0" lvl="0" marL="457200" rtl="0" algn="l">
              <a:lnSpc>
                <a:spcPct val="115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6"/>
          <p:cNvSpPr txBox="1"/>
          <p:nvPr>
            <p:ph type="title"/>
          </p:nvPr>
        </p:nvSpPr>
        <p:spPr>
          <a:xfrm>
            <a:off x="262308" y="10160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Marketing the product</a:t>
            </a:r>
            <a:endParaRPr>
              <a:latin typeface="Times New Roman"/>
              <a:ea typeface="Times New Roman"/>
              <a:cs typeface="Times New Roman"/>
              <a:sym typeface="Times New Roman"/>
            </a:endParaRPr>
          </a:p>
        </p:txBody>
      </p:sp>
      <p:sp>
        <p:nvSpPr>
          <p:cNvPr id="282" name="Google Shape;282;p16"/>
          <p:cNvSpPr txBox="1"/>
          <p:nvPr>
            <p:ph idx="1" type="body"/>
          </p:nvPr>
        </p:nvSpPr>
        <p:spPr>
          <a:xfrm>
            <a:off x="508000" y="812800"/>
            <a:ext cx="7977632" cy="408025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28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sz="2800"/>
          </a:p>
        </p:txBody>
      </p:sp>
      <p:sp>
        <p:nvSpPr>
          <p:cNvPr id="283" name="Google Shape;283;p16"/>
          <p:cNvSpPr/>
          <p:nvPr/>
        </p:nvSpPr>
        <p:spPr>
          <a:xfrm>
            <a:off x="639615" y="1138704"/>
            <a:ext cx="8143293" cy="1938992"/>
          </a:xfrm>
          <a:prstGeom prst="rect">
            <a:avLst/>
          </a:prstGeom>
          <a:noFill/>
          <a:ln>
            <a:noFill/>
          </a:ln>
        </p:spPr>
        <p:txBody>
          <a:bodyPr anchorCtr="0" anchor="t" bIns="45700" lIns="91425" spcFirstLastPara="1" rIns="91425" wrap="square" tIns="45700">
            <a:spAutoFit/>
          </a:bodyPr>
          <a:lstStyle/>
          <a:p>
            <a:pPr indent="-285750" lvl="0" marL="438150" marR="0" rtl="0" algn="just">
              <a:lnSpc>
                <a:spcPct val="150000"/>
              </a:lnSpc>
              <a:spcBef>
                <a:spcPts val="0"/>
              </a:spcBef>
              <a:spcAft>
                <a:spcPts val="0"/>
              </a:spcAft>
              <a:buClr>
                <a:srgbClr val="000000"/>
              </a:buClr>
              <a:buSzPts val="1200"/>
              <a:buFont typeface="Arial"/>
              <a:buChar char="•"/>
            </a:pPr>
            <a:r>
              <a:rPr b="0" i="0" lang="en-GB" sz="2000" u="none" cap="none" strike="noStrike">
                <a:solidFill>
                  <a:schemeClr val="dk2"/>
                </a:solidFill>
                <a:latin typeface="Arial"/>
                <a:ea typeface="Arial"/>
                <a:cs typeface="Arial"/>
                <a:sym typeface="Arial"/>
              </a:rPr>
              <a:t>Market it by visiting schools for demo</a:t>
            </a:r>
            <a:endParaRPr/>
          </a:p>
          <a:p>
            <a:pPr indent="-285750" lvl="0" marL="438150" marR="0" rtl="0" algn="just">
              <a:lnSpc>
                <a:spcPct val="150000"/>
              </a:lnSpc>
              <a:spcBef>
                <a:spcPts val="0"/>
              </a:spcBef>
              <a:spcAft>
                <a:spcPts val="0"/>
              </a:spcAft>
              <a:buClr>
                <a:srgbClr val="000000"/>
              </a:buClr>
              <a:buSzPts val="1200"/>
              <a:buFont typeface="Arial"/>
              <a:buChar char="•"/>
            </a:pPr>
            <a:r>
              <a:rPr b="0" i="0" lang="en-GB" sz="2000" u="none" cap="none" strike="noStrike">
                <a:solidFill>
                  <a:schemeClr val="dk2"/>
                </a:solidFill>
                <a:latin typeface="Arial"/>
                <a:ea typeface="Arial"/>
                <a:cs typeface="Arial"/>
                <a:sym typeface="Arial"/>
              </a:rPr>
              <a:t>Marketing on school level meetings in each districts</a:t>
            </a:r>
            <a:endParaRPr/>
          </a:p>
          <a:p>
            <a:pPr indent="-285750" lvl="0" marL="438150" marR="0" rtl="0" algn="just">
              <a:lnSpc>
                <a:spcPct val="150000"/>
              </a:lnSpc>
              <a:spcBef>
                <a:spcPts val="0"/>
              </a:spcBef>
              <a:spcAft>
                <a:spcPts val="0"/>
              </a:spcAft>
              <a:buClr>
                <a:srgbClr val="000000"/>
              </a:buClr>
              <a:buSzPts val="1200"/>
              <a:buFont typeface="Arial"/>
              <a:buChar char="•"/>
            </a:pPr>
            <a:r>
              <a:rPr b="0" i="0" lang="en-GB" sz="2000" u="none" cap="none" strike="noStrike">
                <a:solidFill>
                  <a:schemeClr val="dk2"/>
                </a:solidFill>
                <a:latin typeface="Arial"/>
                <a:ea typeface="Arial"/>
                <a:cs typeface="Arial"/>
                <a:sym typeface="Arial"/>
              </a:rPr>
              <a:t>Spreading awareness in parents about the app through SMS marketing</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 </a:t>
            </a:r>
            <a:endParaRPr/>
          </a:p>
        </p:txBody>
      </p:sp>
      <p:sp>
        <p:nvSpPr>
          <p:cNvPr id="289" name="Google Shape;289;p17"/>
          <p:cNvSpPr txBox="1"/>
          <p:nvPr>
            <p:ph idx="1" type="body"/>
          </p:nvPr>
        </p:nvSpPr>
        <p:spPr>
          <a:xfrm>
            <a:off x="311700" y="257775"/>
            <a:ext cx="8520600" cy="43110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6000">
              <a:latin typeface="Times New Roman"/>
              <a:ea typeface="Times New Roman"/>
              <a:cs typeface="Times New Roman"/>
              <a:sym typeface="Times New Roman"/>
            </a:endParaRPr>
          </a:p>
          <a:p>
            <a:pPr indent="0" lvl="0" marL="0" rtl="0" algn="ctr">
              <a:lnSpc>
                <a:spcPct val="150000"/>
              </a:lnSpc>
              <a:spcBef>
                <a:spcPts val="0"/>
              </a:spcBef>
              <a:spcAft>
                <a:spcPts val="0"/>
              </a:spcAft>
              <a:buSzPts val="1800"/>
              <a:buNone/>
            </a:pPr>
            <a:r>
              <a:rPr lang="en-GB" sz="6000">
                <a:solidFill>
                  <a:schemeClr val="accent4"/>
                </a:solidFill>
                <a:latin typeface="Times New Roman"/>
                <a:ea typeface="Times New Roman"/>
                <a:cs typeface="Times New Roman"/>
                <a:sym typeface="Times New Roman"/>
              </a:rPr>
              <a:t>THANK YOU </a:t>
            </a:r>
            <a:endParaRPr sz="6000">
              <a:solidFill>
                <a:schemeClr val="accent4"/>
              </a:solidFill>
              <a:latin typeface="Times New Roman"/>
              <a:ea typeface="Times New Roman"/>
              <a:cs typeface="Times New Roman"/>
              <a:sym typeface="Times New Roman"/>
            </a:endParaRPr>
          </a:p>
          <a:p>
            <a:pPr indent="0" lvl="0" marL="0" rtl="0" algn="ctr">
              <a:lnSpc>
                <a:spcPct val="150000"/>
              </a:lnSpc>
              <a:spcBef>
                <a:spcPts val="0"/>
              </a:spcBef>
              <a:spcAft>
                <a:spcPts val="0"/>
              </a:spcAft>
              <a:buSzPts val="1800"/>
              <a:buNone/>
            </a:pPr>
            <a:r>
              <a:rPr lang="en-GB" sz="2800">
                <a:solidFill>
                  <a:schemeClr val="accent4"/>
                </a:solidFill>
                <a:latin typeface="Times New Roman"/>
                <a:ea typeface="Times New Roman"/>
                <a:cs typeface="Times New Roman"/>
                <a:sym typeface="Times New Roman"/>
              </a:rPr>
              <a:t>For Feeling what we felt for rural india</a:t>
            </a:r>
            <a:endParaRPr sz="2800">
              <a:solidFill>
                <a:schemeClr val="accent4"/>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70" name="Google Shape;170;p2"/>
          <p:cNvSpPr txBox="1"/>
          <p:nvPr>
            <p:ph idx="1" type="body"/>
          </p:nvPr>
        </p:nvSpPr>
        <p:spPr>
          <a:xfrm>
            <a:off x="311700" y="519925"/>
            <a:ext cx="8520600" cy="433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Introduction to Types of AR</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Problem Statement For Industry</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Existing System</a:t>
            </a:r>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Algorithm</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System Implementation</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Measuring Success</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55f3ae82f8_2_0"/>
          <p:cNvSpPr txBox="1"/>
          <p:nvPr>
            <p:ph type="title"/>
          </p:nvPr>
        </p:nvSpPr>
        <p:spPr>
          <a:xfrm>
            <a:off x="311700" y="290600"/>
            <a:ext cx="8520600" cy="392400"/>
          </a:xfrm>
          <a:prstGeom prst="rect">
            <a:avLst/>
          </a:prstGeom>
        </p:spPr>
        <p:txBody>
          <a:bodyPr anchorCtr="0" anchor="t" bIns="91425" lIns="91425" spcFirstLastPara="1" rIns="91425" wrap="square" tIns="91425">
            <a:noAutofit/>
          </a:bodyPr>
          <a:lstStyle/>
          <a:p>
            <a:pPr indent="0" lvl="0" marL="914400" rtl="0" algn="ctr">
              <a:spcBef>
                <a:spcPts val="0"/>
              </a:spcBef>
              <a:spcAft>
                <a:spcPts val="0"/>
              </a:spcAft>
              <a:buNone/>
            </a:pPr>
            <a:r>
              <a:rPr b="1" lang="en-GB" sz="2100">
                <a:solidFill>
                  <a:srgbClr val="000000"/>
                </a:solidFill>
                <a:latin typeface="Arial"/>
                <a:ea typeface="Arial"/>
                <a:cs typeface="Arial"/>
                <a:sym typeface="Arial"/>
              </a:rPr>
              <a:t> Introduction to - XR</a:t>
            </a:r>
            <a:endParaRPr b="1" sz="700"/>
          </a:p>
        </p:txBody>
      </p:sp>
      <p:sp>
        <p:nvSpPr>
          <p:cNvPr id="176" name="Google Shape;176;g155f3ae82f8_2_0"/>
          <p:cNvSpPr txBox="1"/>
          <p:nvPr>
            <p:ph idx="1" type="body"/>
          </p:nvPr>
        </p:nvSpPr>
        <p:spPr>
          <a:xfrm>
            <a:off x="623400" y="852150"/>
            <a:ext cx="8520600" cy="94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1900">
                <a:solidFill>
                  <a:srgbClr val="4D5156"/>
                </a:solidFill>
                <a:latin typeface="Arial"/>
                <a:ea typeface="Arial"/>
                <a:cs typeface="Arial"/>
                <a:sym typeface="Arial"/>
              </a:rPr>
              <a:t>Extended Reality (</a:t>
            </a:r>
            <a:r>
              <a:rPr lang="en-GB" sz="1900">
                <a:solidFill>
                  <a:srgbClr val="5F6368"/>
                </a:solidFill>
                <a:latin typeface="Arial"/>
                <a:ea typeface="Arial"/>
                <a:cs typeface="Arial"/>
                <a:sym typeface="Arial"/>
              </a:rPr>
              <a:t>XR</a:t>
            </a:r>
            <a:r>
              <a:rPr lang="en-GB" sz="1900">
                <a:solidFill>
                  <a:srgbClr val="4D5156"/>
                </a:solidFill>
                <a:latin typeface="Arial"/>
                <a:ea typeface="Arial"/>
                <a:cs typeface="Arial"/>
                <a:sym typeface="Arial"/>
              </a:rPr>
              <a:t>) is an umbrella term encapsulating </a:t>
            </a:r>
            <a:r>
              <a:rPr lang="en-GB" sz="1900">
                <a:solidFill>
                  <a:srgbClr val="5F6368"/>
                </a:solidFill>
                <a:latin typeface="Arial"/>
                <a:ea typeface="Arial"/>
                <a:cs typeface="Arial"/>
                <a:sym typeface="Arial"/>
              </a:rPr>
              <a:t>Augmented Reality</a:t>
            </a:r>
            <a:r>
              <a:rPr lang="en-GB" sz="1900">
                <a:solidFill>
                  <a:srgbClr val="4D5156"/>
                </a:solidFill>
                <a:latin typeface="Arial"/>
                <a:ea typeface="Arial"/>
                <a:cs typeface="Arial"/>
                <a:sym typeface="Arial"/>
              </a:rPr>
              <a:t> (AR), </a:t>
            </a:r>
            <a:r>
              <a:rPr lang="en-GB" sz="1900">
                <a:solidFill>
                  <a:srgbClr val="5F6368"/>
                </a:solidFill>
                <a:latin typeface="Arial"/>
                <a:ea typeface="Arial"/>
                <a:cs typeface="Arial"/>
                <a:sym typeface="Arial"/>
              </a:rPr>
              <a:t>Virtual Reality</a:t>
            </a:r>
            <a:r>
              <a:rPr lang="en-GB" sz="1900">
                <a:solidFill>
                  <a:srgbClr val="4D5156"/>
                </a:solidFill>
                <a:latin typeface="Arial"/>
                <a:ea typeface="Arial"/>
                <a:cs typeface="Arial"/>
                <a:sym typeface="Arial"/>
              </a:rPr>
              <a:t> (VR), Mixed Reality (MR), and everything in between.</a:t>
            </a:r>
            <a:endParaRPr sz="1900">
              <a:solidFill>
                <a:srgbClr val="4D5156"/>
              </a:solidFill>
              <a:latin typeface="Arial"/>
              <a:ea typeface="Arial"/>
              <a:cs typeface="Arial"/>
              <a:sym typeface="Arial"/>
            </a:endParaRPr>
          </a:p>
          <a:p>
            <a:pPr indent="0" lvl="0" marL="0" rtl="0" algn="l">
              <a:spcBef>
                <a:spcPts val="0"/>
              </a:spcBef>
              <a:spcAft>
                <a:spcPts val="0"/>
              </a:spcAft>
              <a:buNone/>
            </a:pPr>
            <a:r>
              <a:t/>
            </a:r>
            <a:endParaRPr sz="1200"/>
          </a:p>
        </p:txBody>
      </p:sp>
      <p:pic>
        <p:nvPicPr>
          <p:cNvPr id="177" name="Google Shape;177;g155f3ae82f8_2_0"/>
          <p:cNvPicPr preferRelativeResize="0"/>
          <p:nvPr/>
        </p:nvPicPr>
        <p:blipFill>
          <a:blip r:embed="rId3">
            <a:alphaModFix/>
          </a:blip>
          <a:stretch>
            <a:fillRect/>
          </a:stretch>
        </p:blipFill>
        <p:spPr>
          <a:xfrm>
            <a:off x="1431000" y="1707050"/>
            <a:ext cx="6531249" cy="303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
          <p:cNvSpPr txBox="1"/>
          <p:nvPr>
            <p:ph type="title"/>
          </p:nvPr>
        </p:nvSpPr>
        <p:spPr>
          <a:xfrm>
            <a:off x="0" y="0"/>
            <a:ext cx="91440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t>Introduction to Types of AR</a:t>
            </a:r>
            <a:endParaRPr/>
          </a:p>
        </p:txBody>
      </p:sp>
      <p:sp>
        <p:nvSpPr>
          <p:cNvPr id="183" name="Google Shape;183;p3"/>
          <p:cNvSpPr txBox="1"/>
          <p:nvPr>
            <p:ph idx="1" type="body"/>
          </p:nvPr>
        </p:nvSpPr>
        <p:spPr>
          <a:xfrm>
            <a:off x="48650" y="535025"/>
            <a:ext cx="9046800" cy="4358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b="1" lang="en-GB" sz="1200">
                <a:latin typeface="Times New Roman"/>
                <a:ea typeface="Times New Roman"/>
                <a:cs typeface="Times New Roman"/>
                <a:sym typeface="Times New Roman"/>
              </a:rPr>
              <a:t>What is Augmented Reality (AR)</a:t>
            </a:r>
            <a:endParaRPr b="1" sz="1200">
              <a:latin typeface="Times New Roman"/>
              <a:ea typeface="Times New Roman"/>
              <a:cs typeface="Times New Roman"/>
              <a:sym typeface="Times New Roman"/>
            </a:endParaRPr>
          </a:p>
          <a:p>
            <a:pPr indent="0" lvl="0" marL="457200" rtl="0" algn="l">
              <a:lnSpc>
                <a:spcPct val="150000"/>
              </a:lnSpc>
              <a:spcBef>
                <a:spcPts val="600"/>
              </a:spcBef>
              <a:spcAft>
                <a:spcPts val="0"/>
              </a:spcAft>
              <a:buSzPts val="1800"/>
              <a:buNone/>
            </a:pPr>
            <a:r>
              <a:rPr lang="en-GB" sz="1200">
                <a:solidFill>
                  <a:srgbClr val="000000"/>
                </a:solidFill>
                <a:latin typeface="Times New Roman"/>
                <a:ea typeface="Times New Roman"/>
                <a:cs typeface="Times New Roman"/>
                <a:sym typeface="Times New Roman"/>
              </a:rPr>
              <a:t>An enhanced version of reality where live direct or indirect views of physical real-world environments are augmented with superimposed computer-generated images over a user’s view of the real-world, thus enhancing one’s current perception of reality</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600"/>
              </a:spcBef>
              <a:spcAft>
                <a:spcPts val="0"/>
              </a:spcAft>
              <a:buSzPts val="1200"/>
              <a:buFont typeface="Times New Roman"/>
              <a:buChar char="➔"/>
            </a:pPr>
            <a:r>
              <a:rPr b="1" lang="en-GB" sz="1200">
                <a:latin typeface="Times New Roman"/>
                <a:ea typeface="Times New Roman"/>
                <a:cs typeface="Times New Roman"/>
                <a:sym typeface="Times New Roman"/>
              </a:rPr>
              <a:t>Types of Augmented Reality </a:t>
            </a:r>
            <a:endParaRPr b="1" sz="1200">
              <a:latin typeface="Times New Roman"/>
              <a:ea typeface="Times New Roman"/>
              <a:cs typeface="Times New Roman"/>
              <a:sym typeface="Times New Roman"/>
            </a:endParaRPr>
          </a:p>
          <a:p>
            <a:pPr indent="-304800" lvl="0" marL="9144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 Based AR</a:t>
            </a:r>
            <a:endParaRPr sz="1200">
              <a:latin typeface="Times New Roman"/>
              <a:ea typeface="Times New Roman"/>
              <a:cs typeface="Times New Roman"/>
              <a:sym typeface="Times New Roman"/>
            </a:endParaRPr>
          </a:p>
          <a:p>
            <a:pPr indent="-304800" lvl="0" marL="9144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Markerless AR</a:t>
            </a:r>
            <a:endParaRPr sz="1200">
              <a:latin typeface="Times New Roman"/>
              <a:ea typeface="Times New Roman"/>
              <a:cs typeface="Times New Roman"/>
              <a:sym typeface="Times New Roman"/>
            </a:endParaRPr>
          </a:p>
          <a:p>
            <a:pPr indent="-304800" lvl="0" marL="9144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Projection Based AR</a:t>
            </a:r>
            <a:endParaRPr sz="1200">
              <a:latin typeface="Times New Roman"/>
              <a:ea typeface="Times New Roman"/>
              <a:cs typeface="Times New Roman"/>
              <a:sym typeface="Times New Roman"/>
            </a:endParaRPr>
          </a:p>
          <a:p>
            <a:pPr indent="-304800" lvl="0" marL="914400" rtl="0" algn="l">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Superimposition Based AR</a:t>
            </a:r>
            <a:endParaRPr sz="1200">
              <a:latin typeface="Times New Roman"/>
              <a:ea typeface="Times New Roman"/>
              <a:cs typeface="Times New Roman"/>
              <a:sym typeface="Times New Roman"/>
            </a:endParaRPr>
          </a:p>
        </p:txBody>
      </p:sp>
      <p:pic>
        <p:nvPicPr>
          <p:cNvPr id="184" name="Google Shape;184;p3"/>
          <p:cNvPicPr preferRelativeResize="0"/>
          <p:nvPr/>
        </p:nvPicPr>
        <p:blipFill rotWithShape="1">
          <a:blip r:embed="rId3">
            <a:alphaModFix/>
          </a:blip>
          <a:srcRect b="0" l="0" r="0" t="0"/>
          <a:stretch/>
        </p:blipFill>
        <p:spPr>
          <a:xfrm>
            <a:off x="2937775" y="1592175"/>
            <a:ext cx="2770350" cy="1557750"/>
          </a:xfrm>
          <a:prstGeom prst="rect">
            <a:avLst/>
          </a:prstGeom>
          <a:noFill/>
          <a:ln cap="flat" cmpd="sng" w="9525">
            <a:solidFill>
              <a:srgbClr val="FF0000"/>
            </a:solidFill>
            <a:prstDash val="solid"/>
            <a:round/>
            <a:headEnd len="sm" w="sm" type="none"/>
            <a:tailEnd len="sm" w="sm" type="none"/>
          </a:ln>
        </p:spPr>
      </p:pic>
      <p:pic>
        <p:nvPicPr>
          <p:cNvPr id="185" name="Google Shape;185;p3"/>
          <p:cNvPicPr preferRelativeResize="0"/>
          <p:nvPr/>
        </p:nvPicPr>
        <p:blipFill rotWithShape="1">
          <a:blip r:embed="rId4">
            <a:alphaModFix/>
          </a:blip>
          <a:srcRect b="0" l="0" r="0" t="0"/>
          <a:stretch/>
        </p:blipFill>
        <p:spPr>
          <a:xfrm>
            <a:off x="5986650" y="1589525"/>
            <a:ext cx="2962775" cy="1557750"/>
          </a:xfrm>
          <a:prstGeom prst="rect">
            <a:avLst/>
          </a:prstGeom>
          <a:noFill/>
          <a:ln cap="flat" cmpd="sng" w="9525">
            <a:solidFill>
              <a:srgbClr val="FF0000"/>
            </a:solidFill>
            <a:prstDash val="solid"/>
            <a:round/>
            <a:headEnd len="sm" w="sm" type="none"/>
            <a:tailEnd len="sm" w="sm" type="none"/>
          </a:ln>
        </p:spPr>
      </p:pic>
      <p:pic>
        <p:nvPicPr>
          <p:cNvPr id="186" name="Google Shape;186;p3"/>
          <p:cNvPicPr preferRelativeResize="0"/>
          <p:nvPr/>
        </p:nvPicPr>
        <p:blipFill rotWithShape="1">
          <a:blip r:embed="rId5">
            <a:alphaModFix/>
          </a:blip>
          <a:srcRect b="0" l="0" r="0" t="0"/>
          <a:stretch/>
        </p:blipFill>
        <p:spPr>
          <a:xfrm>
            <a:off x="2937775" y="3238900"/>
            <a:ext cx="2770351" cy="1547225"/>
          </a:xfrm>
          <a:prstGeom prst="rect">
            <a:avLst/>
          </a:prstGeom>
          <a:noFill/>
          <a:ln cap="flat" cmpd="sng" w="9525">
            <a:solidFill>
              <a:srgbClr val="FF0000"/>
            </a:solidFill>
            <a:prstDash val="solid"/>
            <a:round/>
            <a:headEnd len="sm" w="sm" type="none"/>
            <a:tailEnd len="sm" w="sm" type="none"/>
          </a:ln>
        </p:spPr>
      </p:pic>
      <p:pic>
        <p:nvPicPr>
          <p:cNvPr id="187" name="Google Shape;187;p3"/>
          <p:cNvPicPr preferRelativeResize="0"/>
          <p:nvPr/>
        </p:nvPicPr>
        <p:blipFill rotWithShape="1">
          <a:blip r:embed="rId6">
            <a:alphaModFix/>
          </a:blip>
          <a:srcRect b="0" l="0" r="0" t="13194"/>
          <a:stretch/>
        </p:blipFill>
        <p:spPr>
          <a:xfrm>
            <a:off x="5986650" y="3345900"/>
            <a:ext cx="2962775" cy="154722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Existing System</a:t>
            </a:r>
            <a:endParaRPr>
              <a:latin typeface="Times New Roman"/>
              <a:ea typeface="Times New Roman"/>
              <a:cs typeface="Times New Roman"/>
              <a:sym typeface="Times New Roman"/>
            </a:endParaRPr>
          </a:p>
        </p:txBody>
      </p:sp>
      <p:sp>
        <p:nvSpPr>
          <p:cNvPr id="193" name="Google Shape;193;p4"/>
          <p:cNvSpPr txBox="1"/>
          <p:nvPr>
            <p:ph idx="1" type="body"/>
          </p:nvPr>
        </p:nvSpPr>
        <p:spPr>
          <a:xfrm>
            <a:off x="311700" y="529475"/>
            <a:ext cx="8247084" cy="42372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current educational system in our country is Physical model education system. the current system has video projection and the pattern in which learning disabled student should hook up with the topic is slow.</a:t>
            </a:r>
            <a:r>
              <a:rPr b="1" lang="en-GB">
                <a:solidFill>
                  <a:srgbClr val="5467CF"/>
                </a:solidFill>
                <a:latin typeface="Times New Roman"/>
                <a:ea typeface="Times New Roman"/>
                <a:cs typeface="Times New Roman"/>
                <a:sym typeface="Times New Roman"/>
              </a:rPr>
              <a:t> </a:t>
            </a:r>
            <a:endParaRPr b="1">
              <a:solidFill>
                <a:srgbClr val="5467CF"/>
              </a:solidFill>
              <a:latin typeface="Times New Roman"/>
              <a:ea typeface="Times New Roman"/>
              <a:cs typeface="Times New Roman"/>
              <a:sym typeface="Times New Roman"/>
            </a:endParaRPr>
          </a:p>
          <a:p>
            <a:pPr indent="457200" lvl="0" marL="0" rtl="0" algn="just">
              <a:lnSpc>
                <a:spcPct val="100000"/>
              </a:lnSpc>
              <a:spcBef>
                <a:spcPts val="0"/>
              </a:spcBef>
              <a:spcAft>
                <a:spcPts val="0"/>
              </a:spcAft>
              <a:buSzPts val="1800"/>
              <a:buNone/>
            </a:pPr>
            <a:r>
              <a:rPr lang="en-GB">
                <a:latin typeface="Times New Roman"/>
                <a:ea typeface="Times New Roman"/>
                <a:cs typeface="Times New Roman"/>
                <a:sym typeface="Times New Roman"/>
              </a:rPr>
              <a:t>✓ Focus is on Textbook Knowledge, where they could be fun applied to learn.</a:t>
            </a:r>
            <a:endParaRPr>
              <a:latin typeface="Times New Roman"/>
              <a:ea typeface="Times New Roman"/>
              <a:cs typeface="Times New Roman"/>
              <a:sym typeface="Times New Roman"/>
            </a:endParaRPr>
          </a:p>
          <a:p>
            <a:pPr indent="457200" lvl="0" marL="0" rtl="0" algn="just">
              <a:lnSpc>
                <a:spcPct val="100000"/>
              </a:lnSpc>
              <a:spcBef>
                <a:spcPts val="0"/>
              </a:spcBef>
              <a:spcAft>
                <a:spcPts val="0"/>
              </a:spcAft>
              <a:buSzPts val="1800"/>
              <a:buNone/>
            </a:pPr>
            <a:r>
              <a:rPr lang="en-GB">
                <a:latin typeface="Times New Roman"/>
                <a:ea typeface="Times New Roman"/>
                <a:cs typeface="Times New Roman"/>
                <a:sym typeface="Times New Roman"/>
              </a:rPr>
              <a:t>✓ Amount of work provided is more and lead stress</a:t>
            </a:r>
            <a:endParaRPr>
              <a:latin typeface="Times New Roman"/>
              <a:ea typeface="Times New Roman"/>
              <a:cs typeface="Times New Roman"/>
              <a:sym typeface="Times New Roman"/>
            </a:endParaRPr>
          </a:p>
          <a:p>
            <a:pPr indent="457200" lvl="0" marL="0" rtl="0" algn="just">
              <a:lnSpc>
                <a:spcPct val="100000"/>
              </a:lnSpc>
              <a:spcBef>
                <a:spcPts val="0"/>
              </a:spcBef>
              <a:spcAft>
                <a:spcPts val="0"/>
              </a:spcAft>
              <a:buSzPts val="1800"/>
              <a:buNone/>
            </a:pPr>
            <a:r>
              <a:rPr lang="en-GB">
                <a:latin typeface="Times New Roman"/>
                <a:ea typeface="Times New Roman"/>
                <a:cs typeface="Times New Roman"/>
                <a:sym typeface="Times New Roman"/>
              </a:rPr>
              <a:t>✓ Most knowledge is memorized</a:t>
            </a:r>
            <a:endParaRPr>
              <a:latin typeface="Times New Roman"/>
              <a:ea typeface="Times New Roman"/>
              <a:cs typeface="Times New Roman"/>
              <a:sym typeface="Times New Roman"/>
            </a:endParaRPr>
          </a:p>
          <a:p>
            <a:pPr indent="457200" lvl="0" marL="0" rtl="0" algn="just">
              <a:lnSpc>
                <a:spcPct val="100000"/>
              </a:lnSpc>
              <a:spcBef>
                <a:spcPts val="0"/>
              </a:spcBef>
              <a:spcAft>
                <a:spcPts val="0"/>
              </a:spcAft>
              <a:buSzPts val="1800"/>
              <a:buNone/>
            </a:pPr>
            <a:r>
              <a:rPr lang="en-GB">
                <a:latin typeface="Times New Roman"/>
                <a:ea typeface="Times New Roman"/>
                <a:cs typeface="Times New Roman"/>
                <a:sym typeface="Times New Roman"/>
              </a:rPr>
              <a:t>✓ Examinations are focused on results rather than continuous learning</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a:latin typeface="Times New Roman"/>
              <a:ea typeface="Times New Roman"/>
              <a:cs typeface="Times New Roman"/>
              <a:sym typeface="Times New Roman"/>
            </a:endParaRPr>
          </a:p>
          <a:p>
            <a:pPr indent="0" lvl="0" marL="450000" rtl="0" algn="l">
              <a:lnSpc>
                <a:spcPct val="100000"/>
              </a:lnSpc>
              <a:spcBef>
                <a:spcPts val="0"/>
              </a:spcBef>
              <a:spcAft>
                <a:spcPts val="0"/>
              </a:spcAft>
              <a:buSzPts val="1800"/>
              <a:buNone/>
            </a:pPr>
            <a:r>
              <a:t/>
            </a:r>
            <a:endParaRPr>
              <a:latin typeface="Times New Roman"/>
              <a:ea typeface="Times New Roman"/>
              <a:cs typeface="Times New Roman"/>
              <a:sym typeface="Times New Roman"/>
            </a:endParaRPr>
          </a:p>
        </p:txBody>
      </p:sp>
      <p:pic>
        <p:nvPicPr>
          <p:cNvPr descr="Birthday Special: Remember 'Taare Zameen Par' actor Darsheel Safary? Here's  how he looks now and what is he up to" id="194" name="Google Shape;194;p4"/>
          <p:cNvPicPr preferRelativeResize="0"/>
          <p:nvPr/>
        </p:nvPicPr>
        <p:blipFill rotWithShape="1">
          <a:blip r:embed="rId3">
            <a:alphaModFix/>
          </a:blip>
          <a:srcRect b="0" l="0" r="0" t="0"/>
          <a:stretch/>
        </p:blipFill>
        <p:spPr>
          <a:xfrm>
            <a:off x="910266" y="2829812"/>
            <a:ext cx="4038039" cy="2271397"/>
          </a:xfrm>
          <a:prstGeom prst="rect">
            <a:avLst/>
          </a:prstGeom>
          <a:noFill/>
          <a:ln>
            <a:noFill/>
          </a:ln>
        </p:spPr>
      </p:pic>
      <p:pic>
        <p:nvPicPr>
          <p:cNvPr descr="11 Taare Zameen Par Dialogues Which Are Absolutely Heart Touching!" id="195" name="Google Shape;195;p4"/>
          <p:cNvPicPr preferRelativeResize="0"/>
          <p:nvPr/>
        </p:nvPicPr>
        <p:blipFill rotWithShape="1">
          <a:blip r:embed="rId4">
            <a:alphaModFix/>
          </a:blip>
          <a:srcRect b="9119" l="0" r="0" t="0"/>
          <a:stretch/>
        </p:blipFill>
        <p:spPr>
          <a:xfrm>
            <a:off x="4948305" y="2829811"/>
            <a:ext cx="4195695" cy="2271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5"/>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Why it’s alarming to implement in India</a:t>
            </a:r>
            <a:endParaRPr>
              <a:latin typeface="Times New Roman"/>
              <a:ea typeface="Times New Roman"/>
              <a:cs typeface="Times New Roman"/>
              <a:sym typeface="Times New Roman"/>
            </a:endParaRPr>
          </a:p>
        </p:txBody>
      </p:sp>
      <p:sp>
        <p:nvSpPr>
          <p:cNvPr id="201" name="Google Shape;201;p5"/>
          <p:cNvSpPr txBox="1"/>
          <p:nvPr>
            <p:ph idx="1" type="body"/>
          </p:nvPr>
        </p:nvSpPr>
        <p:spPr>
          <a:xfrm>
            <a:off x="-146304" y="607800"/>
            <a:ext cx="5541264" cy="4237200"/>
          </a:xfrm>
          <a:prstGeom prst="rect">
            <a:avLst/>
          </a:prstGeom>
          <a:noFill/>
          <a:ln>
            <a:noFill/>
          </a:ln>
        </p:spPr>
        <p:txBody>
          <a:bodyPr anchorCtr="0" anchor="t" bIns="91425" lIns="91425" spcFirstLastPara="1" rIns="91425" wrap="square" tIns="91425">
            <a:noAutofit/>
          </a:bodyPr>
          <a:lstStyle/>
          <a:p>
            <a:pPr indent="-285750" lvl="0" marL="438150" rtl="0" algn="just">
              <a:lnSpc>
                <a:spcPct val="150000"/>
              </a:lnSpc>
              <a:spcBef>
                <a:spcPts val="0"/>
              </a:spcBef>
              <a:spcAft>
                <a:spcPts val="0"/>
              </a:spcAft>
              <a:buSzPts val="1200"/>
              <a:buChar char="●"/>
            </a:pPr>
            <a:r>
              <a:rPr lang="en-GB">
                <a:latin typeface="Arial"/>
                <a:ea typeface="Arial"/>
                <a:cs typeface="Arial"/>
                <a:sym typeface="Arial"/>
              </a:rPr>
              <a:t>About </a:t>
            </a:r>
            <a:r>
              <a:rPr b="1" lang="en-GB" sz="2400">
                <a:solidFill>
                  <a:srgbClr val="5467CF"/>
                </a:solidFill>
                <a:latin typeface="Arial"/>
                <a:ea typeface="Arial"/>
                <a:cs typeface="Arial"/>
                <a:sym typeface="Arial"/>
              </a:rPr>
              <a:t>2 crore</a:t>
            </a:r>
            <a:r>
              <a:rPr lang="en-GB" sz="2400">
                <a:latin typeface="Arial"/>
                <a:ea typeface="Arial"/>
                <a:cs typeface="Arial"/>
                <a:sym typeface="Arial"/>
              </a:rPr>
              <a:t> </a:t>
            </a:r>
            <a:r>
              <a:rPr b="1" lang="en-GB">
                <a:latin typeface="Arial"/>
                <a:ea typeface="Arial"/>
                <a:cs typeface="Arial"/>
                <a:sym typeface="Arial"/>
              </a:rPr>
              <a:t>out of school children </a:t>
            </a:r>
            <a:r>
              <a:rPr lang="en-GB">
                <a:latin typeface="Arial"/>
                <a:ea typeface="Arial"/>
                <a:cs typeface="Arial"/>
                <a:sym typeface="Arial"/>
              </a:rPr>
              <a:t>will be brought back into main stream under </a:t>
            </a:r>
            <a:r>
              <a:rPr b="1" lang="en-GB" sz="2400">
                <a:solidFill>
                  <a:srgbClr val="00B050"/>
                </a:solidFill>
                <a:latin typeface="Arial"/>
                <a:ea typeface="Arial"/>
                <a:cs typeface="Arial"/>
                <a:sym typeface="Arial"/>
              </a:rPr>
              <a:t>NEP 2020. </a:t>
            </a:r>
            <a:endParaRPr b="1" sz="2400">
              <a:solidFill>
                <a:srgbClr val="00B050"/>
              </a:solidFill>
              <a:latin typeface="Arial"/>
              <a:ea typeface="Arial"/>
              <a:cs typeface="Arial"/>
              <a:sym typeface="Arial"/>
            </a:endParaRPr>
          </a:p>
          <a:p>
            <a:pPr indent="-285750" lvl="0" marL="438150" rtl="0" algn="just">
              <a:lnSpc>
                <a:spcPct val="150000"/>
              </a:lnSpc>
              <a:spcBef>
                <a:spcPts val="0"/>
              </a:spcBef>
              <a:spcAft>
                <a:spcPts val="0"/>
              </a:spcAft>
              <a:buSzPts val="1200"/>
              <a:buChar char="●"/>
            </a:pPr>
            <a:r>
              <a:rPr lang="en-GB">
                <a:latin typeface="Arial"/>
                <a:ea typeface="Arial"/>
                <a:cs typeface="Arial"/>
                <a:sym typeface="Arial"/>
              </a:rPr>
              <a:t>With emphasis on Early Childhood Care and Education, </a:t>
            </a:r>
            <a:r>
              <a:rPr b="1" lang="en-GB">
                <a:latin typeface="Arial"/>
                <a:ea typeface="Arial"/>
                <a:cs typeface="Arial"/>
                <a:sym typeface="Arial"/>
              </a:rPr>
              <a:t>the 10+2 structure of school curricula is to be replaced by a 5+3+3+4 curricular structure corresponding to ages 3-8, 8-11, 11-14, and 14-18 years respectively</a:t>
            </a:r>
            <a:r>
              <a:rPr lang="en-GB">
                <a:latin typeface="Arial"/>
                <a:ea typeface="Arial"/>
                <a:cs typeface="Arial"/>
                <a:sym typeface="Arial"/>
              </a:rPr>
              <a:t>.</a:t>
            </a:r>
            <a:endParaRPr sz="1600">
              <a:latin typeface="Arial"/>
              <a:ea typeface="Arial"/>
              <a:cs typeface="Arial"/>
              <a:sym typeface="Arial"/>
            </a:endParaRPr>
          </a:p>
        </p:txBody>
      </p:sp>
      <p:pic>
        <p:nvPicPr>
          <p:cNvPr descr="How has education technology impacted student learning in India during  COVID-19?" id="202" name="Google Shape;202;p5"/>
          <p:cNvPicPr preferRelativeResize="0"/>
          <p:nvPr/>
        </p:nvPicPr>
        <p:blipFill rotWithShape="1">
          <a:blip r:embed="rId3">
            <a:alphaModFix/>
          </a:blip>
          <a:srcRect b="0" l="0" r="0" t="0"/>
          <a:stretch/>
        </p:blipFill>
        <p:spPr>
          <a:xfrm>
            <a:off x="5394960" y="804672"/>
            <a:ext cx="3749040" cy="4040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6"/>
          <p:cNvSpPr txBox="1"/>
          <p:nvPr>
            <p:ph type="title"/>
          </p:nvPr>
        </p:nvSpPr>
        <p:spPr>
          <a:xfrm>
            <a:off x="311700" y="54650"/>
            <a:ext cx="8520600" cy="51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t>Problem Statement for K-12 Education Domain</a:t>
            </a:r>
            <a:endParaRPr/>
          </a:p>
        </p:txBody>
      </p:sp>
      <p:sp>
        <p:nvSpPr>
          <p:cNvPr id="208" name="Google Shape;208;p6"/>
          <p:cNvSpPr txBox="1"/>
          <p:nvPr>
            <p:ph idx="1" type="body"/>
          </p:nvPr>
        </p:nvSpPr>
        <p:spPr>
          <a:xfrm>
            <a:off x="0" y="569150"/>
            <a:ext cx="9144000" cy="43377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Different levels of Learning Disability (LD) has be affected millions of people in India and on an average each class has five students with Learning Disability symptoms.</a:t>
            </a:r>
            <a:endParaRPr>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 The symptoms can be linked to identification, assessment or social activities. </a:t>
            </a:r>
            <a:endParaRPr>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It is known that children have great imaginative power and needs something interactive and visualized world, where they can play and learn by themselves. </a:t>
            </a:r>
            <a:endParaRPr>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This will help all children including Learning disabled children to be more interactive with their beginner study process. </a:t>
            </a:r>
            <a:endParaRPr>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application developed using AR will help Learning disabled children to learn, understand and imagine easily.</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SzPts val="1800"/>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SzPts val="1800"/>
              <a:buNone/>
            </a:pPr>
            <a:r>
              <a:t/>
            </a:r>
            <a:endParaRPr sz="1200">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14" name="Google Shape;214;p7"/>
          <p:cNvSpPr txBox="1"/>
          <p:nvPr>
            <p:ph idx="1" type="body"/>
          </p:nvPr>
        </p:nvSpPr>
        <p:spPr>
          <a:xfrm>
            <a:off x="87550" y="544750"/>
            <a:ext cx="8744700" cy="4199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Augmented Reality technology for developing application for kids to enhance their learning experience.</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Allows them to have hands on experience with the device and can learn my themselves.</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Enables play and study mode.</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 implementation show the superimposition of 3D object on a tracker which will give the real object view to the user with the related audio output so that a child can easily understand and learn.</a:t>
            </a:r>
            <a:endParaRPr sz="14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Merits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Enjoyment along with study</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Better imagination</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Models displayed looks real, which attracts attention.</a:t>
            </a:r>
            <a:endParaRPr sz="1400">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Child can self-learn</a:t>
            </a:r>
            <a:endParaRPr sz="1400">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txBox="1"/>
          <p:nvPr>
            <p:ph type="title"/>
          </p:nvPr>
        </p:nvSpPr>
        <p:spPr>
          <a:xfrm>
            <a:off x="311700" y="109975"/>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GB">
                <a:latin typeface="Times New Roman"/>
                <a:ea typeface="Times New Roman"/>
                <a:cs typeface="Times New Roman"/>
                <a:sym typeface="Times New Roman"/>
              </a:rPr>
              <a:t>Implementation of AR Technology for K-12</a:t>
            </a:r>
            <a:endParaRPr>
              <a:latin typeface="Times New Roman"/>
              <a:ea typeface="Times New Roman"/>
              <a:cs typeface="Times New Roman"/>
              <a:sym typeface="Times New Roman"/>
            </a:endParaRPr>
          </a:p>
        </p:txBody>
      </p:sp>
      <p:sp>
        <p:nvSpPr>
          <p:cNvPr id="220" name="Google Shape;220;p8"/>
          <p:cNvSpPr txBox="1"/>
          <p:nvPr>
            <p:ph idx="1" type="body"/>
          </p:nvPr>
        </p:nvSpPr>
        <p:spPr>
          <a:xfrm>
            <a:off x="428978" y="717774"/>
            <a:ext cx="8715022" cy="4170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GB" sz="1400">
                <a:solidFill>
                  <a:schemeClr val="dk1"/>
                </a:solidFill>
                <a:latin typeface="Times New Roman"/>
                <a:ea typeface="Times New Roman"/>
                <a:cs typeface="Times New Roman"/>
                <a:sym typeface="Times New Roman"/>
              </a:rPr>
              <a:t>Scale-invariant Feature Transform (SIFT)</a:t>
            </a:r>
            <a:endParaRPr b="1" sz="14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GB" sz="1200">
                <a:latin typeface="Times New Roman"/>
                <a:ea typeface="Times New Roman"/>
                <a:cs typeface="Times New Roman"/>
                <a:sym typeface="Times New Roman"/>
              </a:rPr>
              <a:t>The SIFT is a feature detection algorithm in the field of computer vision which is used to find and explain regional features in images.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Compare each element from the new image in the database and find identical features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From all the matches, subsets of key points which agree on the object and its scale, orientation and position with respect to new image are identified to refine good matches and consistent clusters is performed.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Every group with three or more features detected on the object are captured and model verification is performed and subsequent outliers are declined.</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b="1" sz="1400">
              <a:solidFill>
                <a:schemeClr val="dk1"/>
              </a:solidFill>
              <a:latin typeface="Times New Roman"/>
              <a:ea typeface="Times New Roman"/>
              <a:cs typeface="Times New Roman"/>
              <a:sym typeface="Times New Roman"/>
            </a:endParaRPr>
          </a:p>
        </p:txBody>
      </p:sp>
      <p:pic>
        <p:nvPicPr>
          <p:cNvPr id="221" name="Google Shape;221;p8"/>
          <p:cNvPicPr preferRelativeResize="0"/>
          <p:nvPr/>
        </p:nvPicPr>
        <p:blipFill rotWithShape="1">
          <a:blip r:embed="rId3">
            <a:alphaModFix/>
          </a:blip>
          <a:srcRect b="0" l="0" r="0" t="0"/>
          <a:stretch/>
        </p:blipFill>
        <p:spPr>
          <a:xfrm>
            <a:off x="715170" y="2636038"/>
            <a:ext cx="7864386" cy="149569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coreProperties>
</file>